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2"/>
  </p:sldMasterIdLst>
  <p:notesMasterIdLst>
    <p:notesMasterId r:id="rId28"/>
  </p:notesMasterIdLst>
  <p:sldIdLst>
    <p:sldId id="294" r:id="rId3"/>
    <p:sldId id="309" r:id="rId4"/>
    <p:sldId id="440" r:id="rId5"/>
    <p:sldId id="441" r:id="rId6"/>
    <p:sldId id="453" r:id="rId7"/>
    <p:sldId id="454" r:id="rId8"/>
    <p:sldId id="455" r:id="rId9"/>
    <p:sldId id="456" r:id="rId10"/>
    <p:sldId id="458" r:id="rId11"/>
    <p:sldId id="448" r:id="rId12"/>
    <p:sldId id="446" r:id="rId13"/>
    <p:sldId id="464" r:id="rId14"/>
    <p:sldId id="444" r:id="rId15"/>
    <p:sldId id="465" r:id="rId16"/>
    <p:sldId id="442" r:id="rId17"/>
    <p:sldId id="459" r:id="rId18"/>
    <p:sldId id="466" r:id="rId19"/>
    <p:sldId id="463" r:id="rId20"/>
    <p:sldId id="447" r:id="rId21"/>
    <p:sldId id="460" r:id="rId22"/>
    <p:sldId id="461" r:id="rId23"/>
    <p:sldId id="462" r:id="rId24"/>
    <p:sldId id="428" r:id="rId25"/>
    <p:sldId id="372" r:id="rId26"/>
    <p:sldId id="407" r:id="rId27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332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64368" autoAdjust="0"/>
  </p:normalViewPr>
  <p:slideViewPr>
    <p:cSldViewPr>
      <p:cViewPr varScale="1">
        <p:scale>
          <a:sx n="127" d="100"/>
          <a:sy n="127" d="100"/>
        </p:scale>
        <p:origin x="91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48EB263-BE3B-4DC0-8CBF-5AD734D0123A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C72C6FA-0EDE-4035-AF7E-DEDA5E79F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0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C6FA-0EDE-4035-AF7E-DEDA5E79F4E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2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C6FA-0EDE-4035-AF7E-DEDA5E79F4E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687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C6FA-0EDE-4035-AF7E-DEDA5E79F4E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126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C6FA-0EDE-4035-AF7E-DEDA5E79F4E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108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C6FA-0EDE-4035-AF7E-DEDA5E79F4E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31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C6FA-0EDE-4035-AF7E-DEDA5E79F4E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53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C6FA-0EDE-4035-AF7E-DEDA5E79F4E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C6FA-0EDE-4035-AF7E-DEDA5E79F4E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43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C6FA-0EDE-4035-AF7E-DEDA5E79F4E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718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C6FA-0EDE-4035-AF7E-DEDA5E79F4E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963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C6FA-0EDE-4035-AF7E-DEDA5E79F4E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782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C6FA-0EDE-4035-AF7E-DEDA5E79F4E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64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C6FA-0EDE-4035-AF7E-DEDA5E79F4E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046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C6FA-0EDE-4035-AF7E-DEDA5E79F4E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198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C6FA-0EDE-4035-AF7E-DEDA5E79F4E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8384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C6FA-0EDE-4035-AF7E-DEDA5E79F4E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449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C6FA-0EDE-4035-AF7E-DEDA5E79F4E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14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C6FA-0EDE-4035-AF7E-DEDA5E79F4E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492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C6FA-0EDE-4035-AF7E-DEDA5E79F4E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11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C6FA-0EDE-4035-AF7E-DEDA5E79F4E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441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C6FA-0EDE-4035-AF7E-DEDA5E79F4E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520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C6FA-0EDE-4035-AF7E-DEDA5E79F4E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432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C6FA-0EDE-4035-AF7E-DEDA5E79F4E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92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 backgrounds D1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P backgrounds D1-04.png" descr="/Users/tanja/Documents/Working/_Projects/CBCCOM001Add10 PP/Final/To Vendor/Images/PP backgrounds D1-0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Standard Content Slide With Buil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P backgrounds D1-08.png" descr="/Users/tanja/Documents/Working/_Projects/CBCCOM001Add10 PP/Final/To Vendor/Images/PP backgrounds D1-08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134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tional Content Turq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P backgrounds D1-03.png" descr="/Users/tanja/Documents/Working/_Projects/CBCCOM001Add10 PP/Final/To Vendor/Images/PP backgrounds D1-0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tional Content Turqoise With Car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P Background Turquoise With Carpet.png" descr="/Users/tanja/Documents/Working/_Projects/CBCCOM001Add10 PP/Final/To Vendor/Images/PP Background Turquoise With Carpe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011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tional Conten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P backgrounds D1-05.png" descr="/Users/tanja/Documents/Working/_Projects/CBCCOM001Add10 PP/Final/To Vendor/Images/PP backgrounds D1-0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766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ptional Content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P backgrounds D1-06.png" descr="/Users/tanja/Documents/Working/_Projects/CBCCOM001Add10 PP/Final/To Vendor/Images/PP backgrounds D1-0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or Bra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P backgrounds D1-07.png" descr="/Users/tanja/Documents/Working/_Projects/CBCCOM001Add10 PP/Final/To Vendor/Images/PP backgrounds D1-07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3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P backgrounds D1-01.png" descr="/Users/tanja/Documents/Working/_Projects/CBCCOM001Add10 PP/Final/To Vendor/Images/PP backgrounds D1-01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92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09800"/>
            <a:ext cx="8077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6" r:id="rId4"/>
    <p:sldLayoutId id="2147483650" r:id="rId5"/>
    <p:sldLayoutId id="2147483665" r:id="rId6"/>
    <p:sldLayoutId id="2147483663" r:id="rId7"/>
    <p:sldLayoutId id="2147483662" r:id="rId8"/>
    <p:sldLayoutId id="2147483664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332756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a Cube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8576" y="2209800"/>
            <a:ext cx="637924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1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OLAP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An OLAP view (also called an analysis view) represents a selective set of multidimensional data in a given cube. </a:t>
            </a:r>
            <a:r>
              <a:rPr lang="en-US" dirty="0" smtClean="0"/>
              <a:t> </a:t>
            </a:r>
            <a:r>
              <a:rPr lang="en-US" dirty="0"/>
              <a:t>It is usually defined to meet a specific need, such as to analyze sales trends or to profile customer demographics.</a:t>
            </a:r>
          </a:p>
          <a:p>
            <a:r>
              <a:rPr lang="en-US" dirty="0"/>
              <a:t>The view is defined in terms of an OLAP </a:t>
            </a:r>
            <a:r>
              <a:rPr lang="en-US" dirty="0" smtClean="0"/>
              <a:t>connection. </a:t>
            </a:r>
            <a:r>
              <a:rPr lang="en-US" dirty="0"/>
              <a:t>The OLAP connection specifies the data access properties, </a:t>
            </a:r>
            <a:r>
              <a:rPr lang="en-US" dirty="0" smtClean="0"/>
              <a:t>the data available to view is determined by the data included in the creation of the OLAP cube.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3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Sales By Gallons View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 To Reports</a:t>
            </a:r>
          </a:p>
          <a:p>
            <a:pPr lvl="1"/>
            <a:r>
              <a:rPr lang="en-US" dirty="0" smtClean="0"/>
              <a:t>Select OLAP Sales Analysis</a:t>
            </a:r>
          </a:p>
          <a:p>
            <a:pPr lvl="1"/>
            <a:r>
              <a:rPr lang="en-US" dirty="0" smtClean="0"/>
              <a:t>Select Sales Period</a:t>
            </a:r>
          </a:p>
          <a:p>
            <a:pPr marL="457200" lvl="1" indent="0">
              <a:buNone/>
            </a:pPr>
            <a:r>
              <a:rPr lang="en-US" dirty="0" smtClean="0"/>
              <a:t>Z Axis: Sales, Gallons, Margin%, PY Sales, PY Gallons, PY Margin%</a:t>
            </a:r>
          </a:p>
          <a:p>
            <a:pPr marL="457200" lvl="1" indent="0">
              <a:buNone/>
            </a:pPr>
            <a:r>
              <a:rPr lang="en-US" dirty="0" smtClean="0"/>
              <a:t>X Axis: Commercial/Retail, Month</a:t>
            </a:r>
          </a:p>
          <a:p>
            <a:pPr marL="457200" lvl="1" indent="0">
              <a:buNone/>
            </a:pPr>
            <a:r>
              <a:rPr lang="en-US" dirty="0" smtClean="0"/>
              <a:t>Y Axis: Department</a:t>
            </a:r>
          </a:p>
        </p:txBody>
      </p:sp>
    </p:spTree>
    <p:extLst>
      <p:ext uri="{BB962C8B-B14F-4D97-AF65-F5344CB8AC3E}">
        <p14:creationId xmlns:p14="http://schemas.microsoft.com/office/powerpoint/2010/main" val="13672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By Gallons 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133600"/>
            <a:ext cx="7380210" cy="446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5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Sales By Department 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 To Reports</a:t>
            </a:r>
          </a:p>
          <a:p>
            <a:pPr lvl="1"/>
            <a:r>
              <a:rPr lang="en-US" dirty="0" smtClean="0"/>
              <a:t>Select OLAP Sales Analysis</a:t>
            </a:r>
          </a:p>
          <a:p>
            <a:pPr lvl="1"/>
            <a:r>
              <a:rPr lang="en-US" dirty="0" smtClean="0"/>
              <a:t>Select Sales Period</a:t>
            </a:r>
          </a:p>
          <a:p>
            <a:pPr lvl="1"/>
            <a:r>
              <a:rPr lang="en-US" dirty="0" smtClean="0"/>
              <a:t>Build the Cube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Z Axis: Sales, PY Sales </a:t>
            </a:r>
          </a:p>
          <a:p>
            <a:pPr marL="457200" lvl="1" indent="0">
              <a:buNone/>
            </a:pPr>
            <a:r>
              <a:rPr lang="en-US" dirty="0" smtClean="0"/>
              <a:t>X Axis: </a:t>
            </a:r>
            <a:r>
              <a:rPr lang="en-US" dirty="0"/>
              <a:t>Department</a:t>
            </a:r>
          </a:p>
          <a:p>
            <a:pPr marL="457200" lvl="1" indent="0">
              <a:buNone/>
            </a:pPr>
            <a:r>
              <a:rPr lang="en-US" dirty="0" smtClean="0"/>
              <a:t>Y Axis: Commercial/Retail</a:t>
            </a:r>
          </a:p>
        </p:txBody>
      </p:sp>
    </p:spTree>
    <p:extLst>
      <p:ext uri="{BB962C8B-B14F-4D97-AF65-F5344CB8AC3E}">
        <p14:creationId xmlns:p14="http://schemas.microsoft.com/office/powerpoint/2010/main" val="34734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By Department 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14" y="1905000"/>
            <a:ext cx="8390972" cy="485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Sales By Clerk by Department 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Here is a nice one, that shows sales by department so you can see what clerks are selling </a:t>
            </a:r>
            <a:r>
              <a:rPr lang="en-CA" dirty="0" smtClean="0"/>
              <a:t>add-on </a:t>
            </a:r>
            <a:r>
              <a:rPr lang="en-CA" dirty="0"/>
              <a:t>sundries vs just taking paint orders… really need to jump out to excel, add up paint </a:t>
            </a:r>
            <a:r>
              <a:rPr lang="en-CA" dirty="0" err="1"/>
              <a:t>dept</a:t>
            </a:r>
            <a:r>
              <a:rPr lang="en-CA" dirty="0"/>
              <a:t> and then compare to sundries as % of paint sales by users.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6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Sales By Clerk By Department View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 To Reports</a:t>
            </a:r>
          </a:p>
          <a:p>
            <a:pPr lvl="1"/>
            <a:r>
              <a:rPr lang="en-US" dirty="0" smtClean="0"/>
              <a:t>Select OLAP Sales Analysis</a:t>
            </a:r>
          </a:p>
          <a:p>
            <a:pPr lvl="1"/>
            <a:r>
              <a:rPr lang="en-US" dirty="0" smtClean="0"/>
              <a:t>Select Sales Period</a:t>
            </a:r>
          </a:p>
          <a:p>
            <a:pPr lvl="1"/>
            <a:r>
              <a:rPr lang="en-US" dirty="0" smtClean="0"/>
              <a:t>Build the Cube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Z Axis: Sales </a:t>
            </a:r>
          </a:p>
          <a:p>
            <a:pPr marL="457200" lvl="1" indent="0">
              <a:buNone/>
            </a:pPr>
            <a:r>
              <a:rPr lang="en-US" dirty="0" smtClean="0"/>
              <a:t>X Axis: </a:t>
            </a:r>
            <a:r>
              <a:rPr lang="en-US" dirty="0"/>
              <a:t>Department</a:t>
            </a:r>
          </a:p>
          <a:p>
            <a:pPr marL="457200" lvl="1" indent="0">
              <a:buNone/>
            </a:pPr>
            <a:r>
              <a:rPr lang="en-US" dirty="0" smtClean="0"/>
              <a:t>Y Axis: Sales Clerk</a:t>
            </a:r>
          </a:p>
        </p:txBody>
      </p:sp>
    </p:spTree>
    <p:extLst>
      <p:ext uri="{BB962C8B-B14F-4D97-AF65-F5344CB8AC3E}">
        <p14:creationId xmlns:p14="http://schemas.microsoft.com/office/powerpoint/2010/main" val="16365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Sales By Clerk by Department View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91" y="1981200"/>
            <a:ext cx="8111817" cy="470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a 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9599" y="2209800"/>
            <a:ext cx="639720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9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3820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Working With OLAP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382000" cy="4800600"/>
          </a:xfrm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u="sng" dirty="0" smtClean="0">
                <a:solidFill>
                  <a:srgbClr val="FFFFFF"/>
                </a:solidFill>
                <a:latin typeface="Arial"/>
                <a:cs typeface="Arial"/>
              </a:rPr>
              <a:t>OLAP Part 2</a:t>
            </a:r>
          </a:p>
          <a:p>
            <a:pPr algn="ctr">
              <a:spcBef>
                <a:spcPts val="1200"/>
              </a:spcBef>
              <a:buNone/>
            </a:pP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The OLAP Cube</a:t>
            </a:r>
          </a:p>
          <a:p>
            <a:pPr algn="ctr">
              <a:spcBef>
                <a:spcPts val="1200"/>
              </a:spcBef>
              <a:buNone/>
            </a:pP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Pre-Filtering the Cube</a:t>
            </a:r>
          </a:p>
          <a:p>
            <a:pPr algn="ctr">
              <a:spcBef>
                <a:spcPts val="1200"/>
              </a:spcBef>
              <a:buNone/>
            </a:pP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Building 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Views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Exporting Views to Excel</a:t>
            </a:r>
          </a:p>
          <a:p>
            <a:pPr algn="ctr">
              <a:spcBef>
                <a:spcPts val="1200"/>
              </a:spcBef>
              <a:buNone/>
            </a:pP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Summary</a:t>
            </a:r>
          </a:p>
          <a:p>
            <a:pPr algn="ctr">
              <a:spcBef>
                <a:spcPts val="1200"/>
              </a:spcBef>
              <a:buNone/>
            </a:pP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User Q&amp;A</a:t>
            </a:r>
          </a:p>
          <a:p>
            <a:pPr algn="ctr">
              <a:spcBef>
                <a:spcPts val="1200"/>
              </a:spcBef>
              <a:buNone/>
            </a:pPr>
            <a:endParaRPr lang="en-US" sz="18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Recalling a View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905000"/>
            <a:ext cx="7124172" cy="475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6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Exporting a 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157" y="1905000"/>
            <a:ext cx="6471686" cy="477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2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Reviewing in Excel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19400"/>
            <a:ext cx="8438010" cy="28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82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>
                <a:solidFill>
                  <a:schemeClr val="bg1"/>
                </a:solidFill>
              </a:rPr>
              <a:t>OLAP Cubes are pictures in time of your database.</a:t>
            </a:r>
          </a:p>
          <a:p>
            <a:pPr marL="0" indent="0">
              <a:buNone/>
            </a:pPr>
            <a:r>
              <a:rPr lang="en-CA" dirty="0" smtClean="0">
                <a:solidFill>
                  <a:schemeClr val="bg1"/>
                </a:solidFill>
              </a:rPr>
              <a:t>OLAP Views are re-usable lenses to view those pictures.</a:t>
            </a:r>
          </a:p>
          <a:p>
            <a:pPr marL="0" indent="0">
              <a:buNone/>
            </a:pPr>
            <a:r>
              <a:rPr lang="en-CA" dirty="0" smtClean="0">
                <a:solidFill>
                  <a:schemeClr val="bg1"/>
                </a:solidFill>
              </a:rPr>
              <a:t>Don’t be afraid of OLAP you control the outcome.</a:t>
            </a:r>
          </a:p>
          <a:p>
            <a:pPr marL="0" indent="0">
              <a:buNone/>
            </a:pPr>
            <a:r>
              <a:rPr lang="en-CA" dirty="0" smtClean="0">
                <a:solidFill>
                  <a:schemeClr val="bg1"/>
                </a:solidFill>
              </a:rPr>
              <a:t>OLAP Part 3 is coming soon</a:t>
            </a:r>
            <a:r>
              <a:rPr lang="en-CA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8661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Q&amp;A</a:t>
            </a:r>
            <a:endParaRPr lang="en-US" dirty="0"/>
          </a:p>
        </p:txBody>
      </p:sp>
      <p:pic>
        <p:nvPicPr>
          <p:cNvPr id="7" name="Picture 14" descr="Image result for question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2971800" cy="254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00600" y="2689036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Please submit any questions in the Question section on the GoToWebinar window. </a:t>
            </a:r>
          </a:p>
        </p:txBody>
      </p:sp>
      <p:pic>
        <p:nvPicPr>
          <p:cNvPr id="9" name="Picture 8" descr="C:\Users\liza\AppData\Local\Temp\SNAGHTML5a338b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2" y="4411220"/>
            <a:ext cx="258127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OLAP 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At the core of the </a:t>
            </a:r>
            <a:r>
              <a:rPr lang="en-US" dirty="0" smtClean="0"/>
              <a:t>OLAP </a:t>
            </a:r>
            <a:r>
              <a:rPr lang="en-US" dirty="0"/>
              <a:t>concept is an OLAP Cube. The OLAP cube is a data structure optimized for very quick data analysis.</a:t>
            </a:r>
          </a:p>
          <a:p>
            <a:r>
              <a:rPr lang="en-US" dirty="0"/>
              <a:t>The OLAP Cube consists of numeric facts called measures which are categorized by dimensions. OLAP Cube is also called the </a:t>
            </a:r>
            <a:r>
              <a:rPr lang="en-US" b="1" dirty="0"/>
              <a:t>hypercube</a:t>
            </a:r>
            <a:r>
              <a:rPr lang="en-US" dirty="0"/>
              <a:t>.</a:t>
            </a:r>
          </a:p>
          <a:p>
            <a:r>
              <a:rPr lang="en-US" dirty="0"/>
              <a:t>Usually, data operations and analysis are performed using the simple spreadsheet, where data values are arranged in row and column format. This is ideal for two-dimensional data. However, OLAP contains multidimensional data, with data usually obtained from a different and unrelated source. Using a spreadsheet is not an optimal option.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cube can store and analyze multidimensional data in a logical and orderly manner.</a:t>
            </a:r>
          </a:p>
        </p:txBody>
      </p:sp>
    </p:spTree>
    <p:extLst>
      <p:ext uri="{BB962C8B-B14F-4D97-AF65-F5344CB8AC3E}">
        <p14:creationId xmlns:p14="http://schemas.microsoft.com/office/powerpoint/2010/main" val="158543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an OLAP Cube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6988" y="2209800"/>
            <a:ext cx="642242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6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Prefiltering</a:t>
            </a:r>
            <a:r>
              <a:rPr lang="en-US" dirty="0" smtClean="0"/>
              <a:t> Data Inventory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4604" y="2209800"/>
            <a:ext cx="634719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6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Pre-filtering Data Customers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678" y="2209800"/>
            <a:ext cx="6488643" cy="42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Prefiltering</a:t>
            </a:r>
            <a:r>
              <a:rPr lang="en-US" dirty="0" smtClean="0"/>
              <a:t> Data Sales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981200"/>
            <a:ext cx="6733648" cy="450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1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Prefiltering</a:t>
            </a:r>
            <a:r>
              <a:rPr lang="en-US" dirty="0" smtClean="0"/>
              <a:t> Data Invoice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05000"/>
            <a:ext cx="7179153" cy="480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2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Cube Detail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Include Customer Detail</a:t>
            </a:r>
          </a:p>
          <a:p>
            <a:r>
              <a:rPr lang="en-US" dirty="0" smtClean="0"/>
              <a:t>Include Customer Type</a:t>
            </a:r>
          </a:p>
          <a:p>
            <a:r>
              <a:rPr lang="en-US" dirty="0" smtClean="0"/>
              <a:t>Include Sales Person</a:t>
            </a:r>
          </a:p>
          <a:p>
            <a:r>
              <a:rPr lang="en-US" dirty="0" smtClean="0"/>
              <a:t>Include Item Detail</a:t>
            </a:r>
          </a:p>
          <a:p>
            <a:r>
              <a:rPr lang="en-US" dirty="0" smtClean="0"/>
              <a:t>Include Class</a:t>
            </a:r>
          </a:p>
          <a:p>
            <a:r>
              <a:rPr lang="en-US" dirty="0" smtClean="0"/>
              <a:t>Include Fine Line</a:t>
            </a:r>
          </a:p>
          <a:p>
            <a:r>
              <a:rPr lang="en-US" dirty="0" smtClean="0"/>
              <a:t>Include Clerk Detail</a:t>
            </a:r>
          </a:p>
          <a:p>
            <a:r>
              <a:rPr lang="en-US" dirty="0" smtClean="0"/>
              <a:t>Include Vendor Detail</a:t>
            </a:r>
          </a:p>
          <a:p>
            <a:r>
              <a:rPr lang="en-US" dirty="0" smtClean="0"/>
              <a:t>Include Weekly Detail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65163"/>
      </p:ext>
    </p:extLst>
  </p:cSld>
  <p:clrMapOvr>
    <a:masterClrMapping/>
  </p:clrMapOvr>
</p:sld>
</file>

<file path=ppt/theme/theme1.xml><?xml version="1.0" encoding="utf-8"?>
<a:theme xmlns:a="http://schemas.openxmlformats.org/drawingml/2006/main" name="CBC Fusion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cor Fusion PowerPoint Template.pptx" id="{B2BB95BE-6D22-42C7-8D9F-C969D6AAB2CB}" vid="{3865BEC0-A776-491B-B66E-C724E009D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CDD80FE-421B-4B96-8B15-1459F021BD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Decor Fusion PowerPoint Template</Template>
  <TotalTime>6599</TotalTime>
  <Words>553</Words>
  <Application>Microsoft Office PowerPoint</Application>
  <PresentationFormat>On-screen Show (4:3)</PresentationFormat>
  <Paragraphs>95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CBC Fusion Master</vt:lpstr>
      <vt:lpstr>PowerPoint Presentation</vt:lpstr>
      <vt:lpstr>Working With OLAP Part 2</vt:lpstr>
      <vt:lpstr>The OLAP Cube</vt:lpstr>
      <vt:lpstr>Building an OLAP Cube</vt:lpstr>
      <vt:lpstr>Prefiltering Data Inventory</vt:lpstr>
      <vt:lpstr>Pre-filtering Data Customers</vt:lpstr>
      <vt:lpstr>Prefiltering Data Sales</vt:lpstr>
      <vt:lpstr>Prefiltering Data Invoice</vt:lpstr>
      <vt:lpstr>Cube Detail Level</vt:lpstr>
      <vt:lpstr>Saving a Cube</vt:lpstr>
      <vt:lpstr>OLAP Views</vt:lpstr>
      <vt:lpstr>Sales By Gallons View Creation</vt:lpstr>
      <vt:lpstr>Sales By Gallons View</vt:lpstr>
      <vt:lpstr>Sales By Department View </vt:lpstr>
      <vt:lpstr>Sales By Department View</vt:lpstr>
      <vt:lpstr>Sales By Clerk by Department View</vt:lpstr>
      <vt:lpstr>Sales By Clerk By Department View </vt:lpstr>
      <vt:lpstr>Sales By Clerk by Department View</vt:lpstr>
      <vt:lpstr>Saving a View</vt:lpstr>
      <vt:lpstr>Recalling a View</vt:lpstr>
      <vt:lpstr>Exporting a View</vt:lpstr>
      <vt:lpstr>Reviewing in Excel</vt:lpstr>
      <vt:lpstr>Summary</vt:lpstr>
      <vt:lpstr>User Q&amp;A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Frost</dc:creator>
  <cp:lastModifiedBy>Jeff Frost</cp:lastModifiedBy>
  <cp:revision>63</cp:revision>
  <cp:lastPrinted>2019-10-30T15:36:12Z</cp:lastPrinted>
  <dcterms:created xsi:type="dcterms:W3CDTF">2019-10-08T12:44:45Z</dcterms:created>
  <dcterms:modified xsi:type="dcterms:W3CDTF">2020-02-11T21:16:47Z</dcterms:modified>
  <cp:category>2010 technology computers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TC019624719991</vt:lpwstr>
  </property>
</Properties>
</file>